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1" r:id="rId6"/>
    <p:sldId id="26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034"/>
            <a:ext cx="1475656" cy="885394"/>
          </a:xfrm>
          <a:prstGeom prst="rect">
            <a:avLst/>
          </a:prstGeom>
        </p:spPr>
      </p:pic>
      <p:pic>
        <p:nvPicPr>
          <p:cNvPr id="8" name="Resi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4625"/>
            <a:ext cx="1440160" cy="864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5105E-02EB-4D0B-A280-3746A0E78780}" type="datetimeFigureOut">
              <a:rPr lang="tr-TR" smtClean="0"/>
              <a:pPr/>
              <a:t>6.06.2016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FDDE-5EA1-4A2B-A5F7-5B49057137F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/>
              <a:t>Kurumsal </a:t>
            </a:r>
            <a:r>
              <a:rPr lang="tr-TR" dirty="0" err="1"/>
              <a:t>Iceberg</a:t>
            </a:r>
            <a:r>
              <a:rPr lang="tr-TR" dirty="0"/>
              <a:t> Modeli</a:t>
            </a:r>
          </a:p>
        </p:txBody>
      </p:sp>
      <p:pic>
        <p:nvPicPr>
          <p:cNvPr id="4" name="3 Resim" descr="kurumsal_self_pi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212976"/>
            <a:ext cx="6215525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Amacımız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003232" cy="326896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endParaRPr lang="tr-TR" sz="2800" dirty="0"/>
          </a:p>
          <a:p>
            <a:pPr>
              <a:lnSpc>
                <a:spcPct val="160000"/>
              </a:lnSpc>
              <a:buNone/>
            </a:pPr>
            <a:r>
              <a:rPr lang="tr-TR" sz="2800" dirty="0"/>
              <a:t>  Şirketinizin kuruluşundan bu yana yaşanan olumlu ve olumsuz döngülerin tespiti, olumsuza götüren durumların ortadan kaldırılması ve olumluların devamlılığının sağlanması. </a:t>
            </a:r>
          </a:p>
          <a:p>
            <a:pPr>
              <a:lnSpc>
                <a:spcPct val="160000"/>
              </a:lnSpc>
            </a:pPr>
            <a:endParaRPr lang="tr-TR" sz="2800" dirty="0"/>
          </a:p>
          <a:p>
            <a:pPr>
              <a:lnSpc>
                <a:spcPct val="160000"/>
              </a:lnSpc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AF32AF-B89F-4645-A38D-172B37F47292}" type="slidenum">
              <a:rPr lang="en-GB" altLang="tr-TR" sz="1000">
                <a:solidFill>
                  <a:schemeClr val="tx2"/>
                </a:solidFill>
                <a:latin typeface="Univers 45 Light" pitchFamily="34" charset="0"/>
              </a:rPr>
              <a:pPr eaLnBrk="1" hangingPunct="1"/>
              <a:t>3</a:t>
            </a:fld>
            <a:endParaRPr lang="en-GB" altLang="tr-TR" sz="100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59" name="58 Metin kutusu"/>
          <p:cNvSpPr txBox="1"/>
          <p:nvPr/>
        </p:nvSpPr>
        <p:spPr>
          <a:xfrm>
            <a:off x="948690" y="853440"/>
            <a:ext cx="672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latin typeface="Tahoma" pitchFamily="34" charset="0"/>
                <a:cs typeface="Tahoma" pitchFamily="34" charset="0"/>
              </a:rPr>
              <a:t>ICEBERG MODELİMİZ</a:t>
            </a:r>
          </a:p>
        </p:txBody>
      </p:sp>
      <p:sp>
        <p:nvSpPr>
          <p:cNvPr id="62" name="61 Metin kutusu"/>
          <p:cNvSpPr txBox="1"/>
          <p:nvPr/>
        </p:nvSpPr>
        <p:spPr>
          <a:xfrm>
            <a:off x="6300192" y="4509120"/>
            <a:ext cx="1943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Kurumsal SQ:</a:t>
            </a:r>
          </a:p>
          <a:p>
            <a:r>
              <a:rPr lang="tr-TR" dirty="0"/>
              <a:t>Tohum Duygu-Bilinçaltı-Ruh-Niyet-Kişilik-Ruhsal Stratejiler</a:t>
            </a:r>
          </a:p>
        </p:txBody>
      </p:sp>
      <p:sp>
        <p:nvSpPr>
          <p:cNvPr id="7" name="6 Dikdörtgen"/>
          <p:cNvSpPr/>
          <p:nvPr/>
        </p:nvSpPr>
        <p:spPr>
          <a:xfrm>
            <a:off x="6228184" y="1916832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Vizyon-Misyon-Değerler</a:t>
            </a:r>
          </a:p>
          <a:p>
            <a:r>
              <a:rPr lang="tr-TR" dirty="0"/>
              <a:t>Stratejiler</a:t>
            </a:r>
          </a:p>
          <a:p>
            <a:r>
              <a:rPr lang="tr-TR" dirty="0"/>
              <a:t>Yönetim-Personel</a:t>
            </a:r>
          </a:p>
          <a:p>
            <a:r>
              <a:rPr lang="tr-TR" dirty="0"/>
              <a:t>Müşteriler</a:t>
            </a:r>
          </a:p>
          <a:p>
            <a:r>
              <a:rPr lang="tr-TR" dirty="0"/>
              <a:t>Ürün-Hizmetler</a:t>
            </a:r>
          </a:p>
          <a:p>
            <a:r>
              <a:rPr lang="tr-TR" dirty="0"/>
              <a:t>Gelir-Kar-Yatırım</a:t>
            </a:r>
          </a:p>
        </p:txBody>
      </p:sp>
      <p:pic>
        <p:nvPicPr>
          <p:cNvPr id="9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28800"/>
            <a:ext cx="3969309" cy="493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2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ICEBERG Modeli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00808"/>
            <a:ext cx="3942793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1800" b="1" dirty="0"/>
              <a:t>Görünen Taraf</a:t>
            </a:r>
          </a:p>
          <a:p>
            <a:pPr>
              <a:lnSpc>
                <a:spcPct val="150000"/>
              </a:lnSpc>
            </a:pPr>
            <a:r>
              <a:rPr lang="tr-TR" sz="1400" dirty="0"/>
              <a:t>Kurumun kuruluşundan bu yana hedeflenen vizyona - misyona ulaşmada süreçlerin gözden geçirilmesi</a:t>
            </a:r>
          </a:p>
          <a:p>
            <a:pPr>
              <a:lnSpc>
                <a:spcPct val="150000"/>
              </a:lnSpc>
            </a:pPr>
            <a:r>
              <a:rPr lang="tr-TR" sz="1400" dirty="0"/>
              <a:t>Çalışanların organizasyondaki ve süreçlerdeki etkisi ve tıkanıkların iyileştirilmesi</a:t>
            </a:r>
          </a:p>
          <a:p>
            <a:pPr>
              <a:lnSpc>
                <a:spcPct val="150000"/>
              </a:lnSpc>
            </a:pPr>
            <a:r>
              <a:rPr lang="tr-TR" sz="1400" dirty="0"/>
              <a:t>Kurumsal hedefinize uygun fizibilite çalışmalarının yapılması</a:t>
            </a:r>
          </a:p>
          <a:p>
            <a:pPr>
              <a:lnSpc>
                <a:spcPct val="150000"/>
              </a:lnSpc>
            </a:pPr>
            <a:endParaRPr lang="tr-TR" sz="1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750753" y="1669950"/>
            <a:ext cx="439324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tr-TR" sz="1800" b="1" dirty="0"/>
              <a:t>Görünmeyen Taraf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Kurumsal yaşam amacınızın belirlenmesi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Maddi ve manevi dönüşüm kaynağınızın Belirlenmesi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Kurumdaki geçmişi </a:t>
            </a:r>
            <a:r>
              <a:rPr lang="tr-TR" sz="1400" dirty="0" err="1"/>
              <a:t>şifalandırma</a:t>
            </a:r>
            <a:r>
              <a:rPr lang="tr-TR" sz="1400" dirty="0"/>
              <a:t> ve geleceği yaratma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Kurum kariyer yolunda pozitif ve negatif döngülerin belirlenmesi ve dönüştürülmesi,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Kurumsal yeni bir hedef belirleme 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Kurumsal </a:t>
            </a:r>
            <a:r>
              <a:rPr lang="tr-TR" sz="1400" dirty="0" err="1"/>
              <a:t>Quantum</a:t>
            </a:r>
            <a:r>
              <a:rPr lang="tr-TR" sz="1400" dirty="0"/>
              <a:t> drama,</a:t>
            </a:r>
          </a:p>
          <a:p>
            <a:pPr>
              <a:lnSpc>
                <a:spcPct val="160000"/>
              </a:lnSpc>
            </a:pPr>
            <a:r>
              <a:rPr lang="tr-TR" sz="1400" dirty="0"/>
              <a:t>Duygu ,düşünce, davranış ve dil düzleminde bütünlük sağlamak,</a:t>
            </a:r>
          </a:p>
        </p:txBody>
      </p:sp>
    </p:spTree>
    <p:extLst>
      <p:ext uri="{BB962C8B-B14F-4D97-AF65-F5344CB8AC3E}">
        <p14:creationId xmlns:p14="http://schemas.microsoft.com/office/powerpoint/2010/main" val="288765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Kurumsal Yaşamın 6 Kaynağı ile İlgili Yaşanan Travmalar 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280120" y="1772816"/>
            <a:ext cx="86044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Vizyon-Misyon-Değerler : </a:t>
            </a:r>
            <a:r>
              <a:rPr lang="tr-TR" dirty="0"/>
              <a:t>Başarısızlık korkusu </a:t>
            </a:r>
          </a:p>
          <a:p>
            <a:endParaRPr lang="tr-TR" b="1" dirty="0"/>
          </a:p>
          <a:p>
            <a:r>
              <a:rPr lang="tr-TR" b="1" dirty="0"/>
              <a:t>Stratejiler 		      : </a:t>
            </a:r>
            <a:r>
              <a:rPr lang="tr-TR" dirty="0"/>
              <a:t>İnanç</a:t>
            </a:r>
          </a:p>
          <a:p>
            <a:endParaRPr lang="tr-TR" dirty="0"/>
          </a:p>
          <a:p>
            <a:r>
              <a:rPr lang="tr-TR" b="1" dirty="0"/>
              <a:t>Yönetim-Personel 	      : </a:t>
            </a:r>
            <a:r>
              <a:rPr lang="tr-TR" dirty="0"/>
              <a:t>Uyum-Uyumsuzluk</a:t>
            </a:r>
          </a:p>
          <a:p>
            <a:endParaRPr lang="tr-TR" b="1" dirty="0"/>
          </a:p>
          <a:p>
            <a:r>
              <a:rPr lang="tr-TR" b="1" dirty="0"/>
              <a:t>Müşteriler 		      : </a:t>
            </a:r>
            <a:r>
              <a:rPr lang="tr-TR" dirty="0"/>
              <a:t>Kendini Doğru İfade etme</a:t>
            </a:r>
          </a:p>
          <a:p>
            <a:endParaRPr lang="tr-TR" b="1" dirty="0"/>
          </a:p>
          <a:p>
            <a:r>
              <a:rPr lang="tr-TR" b="1" dirty="0"/>
              <a:t>Ürün-Hizmetler 	      : </a:t>
            </a:r>
            <a:r>
              <a:rPr lang="tr-TR" dirty="0"/>
              <a:t>Tanıtım-Fayda sunumu </a:t>
            </a:r>
          </a:p>
          <a:p>
            <a:endParaRPr lang="tr-TR" b="1" dirty="0"/>
          </a:p>
          <a:p>
            <a:pPr>
              <a:lnSpc>
                <a:spcPct val="150000"/>
              </a:lnSpc>
            </a:pPr>
            <a:r>
              <a:rPr lang="tr-TR" b="1" dirty="0"/>
              <a:t>Gelir-Kar-Yatırım	      : </a:t>
            </a:r>
            <a:r>
              <a:rPr lang="tr-TR" dirty="0"/>
              <a:t>Para-İflas-Borçlanma-Yatırım Yapamama</a:t>
            </a:r>
          </a:p>
          <a:p>
            <a:pPr>
              <a:lnSpc>
                <a:spcPct val="150000"/>
              </a:lnSpc>
            </a:pPr>
            <a:r>
              <a:rPr lang="tr-TR" dirty="0"/>
              <a:t>                                          Birikim Yapamama</a:t>
            </a:r>
          </a:p>
          <a:p>
            <a:endParaRPr lang="tr-TR" b="1" dirty="0"/>
          </a:p>
          <a:p>
            <a:r>
              <a:rPr lang="tr-TR" b="1" dirty="0"/>
              <a:t>Kurumsal SQ 		      : </a:t>
            </a:r>
            <a:r>
              <a:rPr lang="tr-TR" dirty="0"/>
              <a:t>Kurumun</a:t>
            </a:r>
            <a:r>
              <a:rPr lang="tr-TR" b="1" dirty="0"/>
              <a:t> </a:t>
            </a:r>
            <a:r>
              <a:rPr lang="tr-TR" dirty="0"/>
              <a:t>birlik ve bütünlüğünü kuramamak   </a:t>
            </a:r>
          </a:p>
          <a:p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433" y="2458969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Gelin Kurumsal Geleceğinizi Geleceğin Bilgisi ile  Yaratmaya Başlayalım</a:t>
            </a:r>
            <a:br>
              <a:rPr lang="tr-TR" b="1" dirty="0"/>
            </a:br>
            <a:br>
              <a:rPr lang="tr-TR" b="1" dirty="0"/>
            </a:br>
            <a:r>
              <a:rPr lang="tr-TR" b="1" dirty="0"/>
              <a:t>Sevgiyle </a:t>
            </a:r>
            <a:r>
              <a:rPr lang="tr-TR" b="1" dirty="0">
                <a:sym typeface="Wingdings" panose="05000000000000000000" pitchFamily="2" charset="2"/>
              </a:rPr>
              <a:t> Kalın</a:t>
            </a:r>
            <a:endParaRPr lang="tr-TR" b="1" dirty="0"/>
          </a:p>
        </p:txBody>
      </p:sp>
      <p:pic>
        <p:nvPicPr>
          <p:cNvPr id="3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013176"/>
            <a:ext cx="1440160" cy="864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998185"/>
            <a:ext cx="1475656" cy="88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4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Özel 1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141</Words>
  <Application>Microsoft Office PowerPoint</Application>
  <PresentationFormat>Ekran Gösterisi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Tahoma</vt:lpstr>
      <vt:lpstr>Univers 45 Light</vt:lpstr>
      <vt:lpstr>Verdana</vt:lpstr>
      <vt:lpstr>Wingdings</vt:lpstr>
      <vt:lpstr>Ofis Teması</vt:lpstr>
      <vt:lpstr>Kurumsal Iceberg Modeli</vt:lpstr>
      <vt:lpstr>Amacımız</vt:lpstr>
      <vt:lpstr>PowerPoint Sunusu</vt:lpstr>
      <vt:lpstr>ICEBERG Modeli</vt:lpstr>
      <vt:lpstr>Kurumsal Yaşamın 6 Kaynağı ile İlgili Yaşanan Travmalar </vt:lpstr>
      <vt:lpstr>Gelin Kurumsal Geleceğinizi Geleceğin Bilgisi ile  Yaratmaya Başlayalım  Sevgiyle  Kalın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Kurumsal Self i</dc:title>
  <dc:creator>Xp</dc:creator>
  <cp:lastModifiedBy>Turkan Gursac</cp:lastModifiedBy>
  <cp:revision>29</cp:revision>
  <dcterms:created xsi:type="dcterms:W3CDTF">2016-06-02T11:42:41Z</dcterms:created>
  <dcterms:modified xsi:type="dcterms:W3CDTF">2016-06-06T13:30:45Z</dcterms:modified>
</cp:coreProperties>
</file>